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2"/>
  </p:handoutMasterIdLst>
  <p:sldIdLst>
    <p:sldId id="256" r:id="rId2"/>
    <p:sldId id="257" r:id="rId3"/>
    <p:sldId id="265" r:id="rId4"/>
    <p:sldId id="266" r:id="rId5"/>
    <p:sldId id="262" r:id="rId6"/>
    <p:sldId id="258" r:id="rId7"/>
    <p:sldId id="272" r:id="rId8"/>
    <p:sldId id="267" r:id="rId9"/>
    <p:sldId id="268" r:id="rId10"/>
    <p:sldId id="259" r:id="rId11"/>
    <p:sldId id="269" r:id="rId12"/>
    <p:sldId id="270" r:id="rId13"/>
    <p:sldId id="260" r:id="rId14"/>
    <p:sldId id="271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735763" cy="98694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A0BCB-A1BA-4C85-9DD5-D27ADAFCF7FF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D8A2E-0674-46D0-9647-8586E490B83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E3EC4D-C6AC-4912-A634-C28CD14BBC62}" type="datetimeFigureOut">
              <a:rPr lang="id-ID" smtClean="0"/>
              <a:pPr/>
              <a:t>19/11/2014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A37C83-FE6C-42F6-994E-F5C2E487D555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9718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Mata kuliah Magang </a:t>
            </a:r>
            <a:br>
              <a:rPr lang="id-ID" dirty="0" smtClean="0"/>
            </a:br>
            <a:r>
              <a:rPr lang="id-ID" dirty="0" smtClean="0"/>
              <a:t>(Pengganti PPL reguler)</a:t>
            </a:r>
            <a:endParaRPr lang="id-ID" dirty="0"/>
          </a:p>
        </p:txBody>
      </p:sp>
      <p:pic>
        <p:nvPicPr>
          <p:cNvPr id="4" name="Picture 3" descr="kop surat lab fkip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6868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Skenario pelaksanaan Magang 2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/>
              <a:t>Magang 2</a:t>
            </a:r>
          </a:p>
          <a:p>
            <a:pPr lvl="1"/>
            <a:r>
              <a:rPr lang="id-ID" dirty="0" smtClean="0"/>
              <a:t>Pada akhir semester 5/awal semester 6 (tanggal 9-21 Pebruari)</a:t>
            </a:r>
          </a:p>
          <a:p>
            <a:pPr lvl="1"/>
            <a:r>
              <a:rPr lang="id-ID" dirty="0" smtClean="0"/>
              <a:t>Dibimbing oleh Dosen Pembimbing Magang (DPM)</a:t>
            </a:r>
          </a:p>
          <a:p>
            <a:pPr lvl="1"/>
            <a:r>
              <a:rPr lang="id-ID" dirty="0" smtClean="0"/>
              <a:t>Tagihan berupa:</a:t>
            </a:r>
          </a:p>
          <a:p>
            <a:pPr lvl="2"/>
            <a:r>
              <a:rPr lang="id-ID" dirty="0" smtClean="0"/>
              <a:t>Rencana Pelaksanaan Pembelajaran lengkap dengan materi (bisa worksheet), media, dan alat evaluasi.</a:t>
            </a:r>
          </a:p>
          <a:p>
            <a:pPr lvl="2"/>
            <a:r>
              <a:rPr lang="id-ID" dirty="0" smtClean="0"/>
              <a:t>Tulisan refleksi observasi mengajar.</a:t>
            </a:r>
          </a:p>
          <a:p>
            <a:pPr lvl="2"/>
            <a:r>
              <a:rPr lang="id-ID" dirty="0" smtClean="0"/>
              <a:t>Copy RPP guru.</a:t>
            </a:r>
          </a:p>
          <a:p>
            <a:pPr lvl="1"/>
            <a:r>
              <a:rPr lang="id-ID" dirty="0" smtClean="0"/>
              <a:t>Tempat Pelaksanaan di sekolah lab/mitra calon tempat PPL.</a:t>
            </a:r>
          </a:p>
          <a:p>
            <a:pPr lvl="1"/>
            <a:r>
              <a:rPr lang="id-ID" dirty="0" smtClean="0"/>
              <a:t>Instrumen yang diperlukan:</a:t>
            </a:r>
          </a:p>
          <a:p>
            <a:pPr lvl="2"/>
            <a:r>
              <a:rPr lang="id-ID" dirty="0" smtClean="0"/>
              <a:t>Surat keterangan telah melakukan observasi kelas dan ikut melakukan kajian RPP ditandatangani guru terobservasi diketahui kepala sekolah. </a:t>
            </a:r>
          </a:p>
          <a:p>
            <a:pPr lvl="2"/>
            <a:r>
              <a:rPr lang="id-ID" dirty="0" smtClean="0"/>
              <a:t>Buku Panduan Magang II.</a:t>
            </a:r>
          </a:p>
          <a:p>
            <a:pPr lvl="1"/>
            <a:r>
              <a:rPr lang="id-ID" dirty="0" smtClean="0"/>
              <a:t>Waktu Pelaksanaan 10 hari/2 minggu (1 SKS)</a:t>
            </a:r>
          </a:p>
          <a:p>
            <a:pPr lvl="1"/>
            <a:r>
              <a:rPr lang="id-ID" dirty="0" smtClean="0"/>
              <a:t>Materi magang  sesuai buku panduan (Penyusunan RPP, Pengembangan materi Ajar, Penentuan Media, dan Penyusunan Alat Evaluasi)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/>
              <a:t>Aktivitas Mahasiswa pada Magang 3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r>
              <a:rPr lang="id-ID" dirty="0" smtClean="0"/>
              <a:t>Mengajar dengan bimbingan melekat guru dan dosen pembimbing, dengan tujuan merasakan langsung proses pembelajaran, pemantapan jati diri pendidik, bukan untuk keterampilan pembelajaran, bukan PPL</a:t>
            </a:r>
          </a:p>
          <a:p>
            <a:r>
              <a:rPr lang="id-ID" dirty="0" smtClean="0"/>
              <a:t>Melaksanakan tugas tugas pendampingan peserta didik dan kegiatan ekstra kurikuler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Magang 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FGD tentang Rencana Pelaksanaan Pembelajaran bersama guru pamong.</a:t>
            </a:r>
          </a:p>
          <a:p>
            <a:r>
              <a:rPr lang="id-ID" dirty="0" smtClean="0"/>
              <a:t>Asistensi dengan cara membantu guru mengajar di kelas.</a:t>
            </a:r>
          </a:p>
          <a:p>
            <a:r>
              <a:rPr lang="id-ID" dirty="0" smtClean="0"/>
              <a:t>Prosedur yang dilakukan: </a:t>
            </a:r>
          </a:p>
          <a:p>
            <a:pPr lvl="1"/>
            <a:r>
              <a:rPr lang="id-ID" dirty="0" smtClean="0"/>
              <a:t>Menyusun RPP bersama guru bidang studi.</a:t>
            </a:r>
          </a:p>
          <a:p>
            <a:pPr lvl="1"/>
            <a:r>
              <a:rPr lang="id-ID" dirty="0" smtClean="0"/>
              <a:t>Membantu guru bidang studi mengajar (dalam team teaching).</a:t>
            </a:r>
          </a:p>
          <a:p>
            <a:pPr lvl="1"/>
            <a:r>
              <a:rPr lang="id-ID" dirty="0" smtClean="0"/>
              <a:t>Mahasiswa lain mengobservasi.</a:t>
            </a:r>
          </a:p>
          <a:p>
            <a:pPr lvl="1"/>
            <a:r>
              <a:rPr lang="id-ID" dirty="0" smtClean="0"/>
              <a:t>Mahasiswa yang mengobservasi membuat field notes. </a:t>
            </a:r>
          </a:p>
          <a:p>
            <a:pPr lvl="1"/>
            <a:r>
              <a:rPr lang="id-ID" dirty="0" smtClean="0"/>
              <a:t>Masing-masing mahasiswa membuat laporan tulisan kritis tentang proses pembelajaran yang dilakukan oleh seluruh teman lain dalam satu bidang studi yang melakukan team teaching dengan guru.</a:t>
            </a:r>
          </a:p>
          <a:p>
            <a:r>
              <a:rPr lang="id-ID" dirty="0" smtClean="0"/>
              <a:t>Asistensi dengan cara membantu guru membimbing kegiatan ekstra kurikuler.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Skenario pelaksanaan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Magang 3</a:t>
            </a:r>
          </a:p>
          <a:p>
            <a:pPr lvl="1"/>
            <a:r>
              <a:rPr lang="id-ID" dirty="0" smtClean="0"/>
              <a:t>Pada awal semester 7 (tanggal 1-31 Agustus)</a:t>
            </a:r>
          </a:p>
          <a:p>
            <a:pPr lvl="1"/>
            <a:r>
              <a:rPr lang="id-ID" dirty="0" smtClean="0"/>
              <a:t>Dibimbing oleh Dosen Pembimbing Magang</a:t>
            </a:r>
          </a:p>
          <a:p>
            <a:pPr lvl="1"/>
            <a:r>
              <a:rPr lang="id-ID" dirty="0" smtClean="0"/>
              <a:t>Sebagai penugasan dengan evaluasi unjuk kerja dan portfolio</a:t>
            </a:r>
          </a:p>
          <a:p>
            <a:pPr lvl="1"/>
            <a:r>
              <a:rPr lang="id-ID" dirty="0" smtClean="0"/>
              <a:t>Tempat Pelaksanaan di sekolah lab/mitra</a:t>
            </a:r>
          </a:p>
          <a:p>
            <a:pPr lvl="1"/>
            <a:r>
              <a:rPr lang="id-ID" dirty="0" smtClean="0"/>
              <a:t>Instrumen yang diperlukan:</a:t>
            </a:r>
          </a:p>
          <a:p>
            <a:pPr lvl="2"/>
            <a:r>
              <a:rPr lang="id-ID" dirty="0" smtClean="0"/>
              <a:t>Laporan magang 3 beserta lampirannya. </a:t>
            </a:r>
          </a:p>
          <a:p>
            <a:pPr lvl="2"/>
            <a:r>
              <a:rPr lang="id-ID" dirty="0" smtClean="0"/>
              <a:t>Buku Panduan Magang 3. </a:t>
            </a:r>
          </a:p>
          <a:p>
            <a:pPr lvl="1"/>
            <a:r>
              <a:rPr lang="id-ID" dirty="0" smtClean="0"/>
              <a:t>Waktu Pelaksanaan 30 hari/1 bulan (2 sks)</a:t>
            </a:r>
          </a:p>
          <a:p>
            <a:pPr lvl="1"/>
            <a:r>
              <a:rPr lang="id-ID" dirty="0" smtClean="0"/>
              <a:t>Materi magang  sesuai buku panduan (Pelaksanaan Pembelajaran dan Kegiatan Persekolahan)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Perlu Kesepakatan Jurusan dan Fakultas: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Kapan dimulai magang (tahun akademiknya)?</a:t>
            </a:r>
          </a:p>
          <a:p>
            <a:r>
              <a:rPr lang="id-ID" dirty="0" smtClean="0"/>
              <a:t>Pada semester berapa magang dilaksanakan?</a:t>
            </a:r>
          </a:p>
          <a:p>
            <a:r>
              <a:rPr lang="id-ID" dirty="0" smtClean="0"/>
              <a:t>Dimulai untuk tahun angkatan berapa?</a:t>
            </a:r>
          </a:p>
          <a:p>
            <a:r>
              <a:rPr lang="id-ID" dirty="0" smtClean="0"/>
              <a:t>Penentuan Dosen Pembimbing Magang</a:t>
            </a:r>
          </a:p>
          <a:p>
            <a:r>
              <a:rPr lang="id-ID" dirty="0" smtClean="0"/>
              <a:t>Biaya magang (tidak cukup dengan SPP)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794" y="1295398"/>
          <a:ext cx="8458205" cy="4775203"/>
        </p:xfrm>
        <a:graphic>
          <a:graphicData uri="http://schemas.openxmlformats.org/drawingml/2006/table">
            <a:tbl>
              <a:tblPr/>
              <a:tblGrid>
                <a:gridCol w="756894"/>
                <a:gridCol w="2824512"/>
                <a:gridCol w="1066800"/>
                <a:gridCol w="1688378"/>
                <a:gridCol w="2121621"/>
              </a:tblGrid>
              <a:tr h="19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No.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Kegiatan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>
                          <a:latin typeface="Times New Roman"/>
                          <a:ea typeface="Times New Roman"/>
                        </a:rPr>
                        <a:t>Des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>
                          <a:latin typeface="Times New Roman"/>
                          <a:ea typeface="Times New Roman"/>
                        </a:rPr>
                        <a:t>Januari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>
                          <a:latin typeface="Times New Roman"/>
                          <a:ea typeface="Times New Roman"/>
                        </a:rPr>
                        <a:t>Pebruari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Intern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18 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 dng sekolah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Pengadaan buku pedoman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1-13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Pendaftaran </a:t>
                      </a:r>
                      <a:r>
                        <a:rPr lang="id-ID" sz="1600">
                          <a:latin typeface="Times New Roman"/>
                          <a:ea typeface="Times New Roman"/>
                        </a:rPr>
                        <a:t>Magang 1</a:t>
                      </a: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22-31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Distribusi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1-10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Pembekalan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mahasiswa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12-24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Penyerahan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          26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Pelaksanaan </a:t>
                      </a:r>
                      <a:r>
                        <a:rPr lang="id-ID" sz="1600">
                          <a:latin typeface="Times New Roman"/>
                          <a:ea typeface="Times New Roman"/>
                        </a:rPr>
                        <a:t>Magang 1</a:t>
                      </a: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          26-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-----7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Monitoring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          26-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-----7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Penyusunan laporan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9-14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>
                          <a:latin typeface="Times New Roman"/>
                          <a:ea typeface="Times New Roman"/>
                        </a:rPr>
                        <a:t>Presentasi laporan dan Penilaian</a:t>
                      </a: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    16------28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Penyerahan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Lab Micro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                 28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8002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JADWAL PELAKSANAAN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MAGANG 1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FKIP UMS </a:t>
            </a:r>
            <a:endParaRPr kumimoji="0" lang="id-ID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TAHUN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AKADEMIK 2014/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229607" cy="4764362"/>
        </p:xfrm>
        <a:graphic>
          <a:graphicData uri="http://schemas.openxmlformats.org/drawingml/2006/table">
            <a:tbl>
              <a:tblPr/>
              <a:tblGrid>
                <a:gridCol w="596676"/>
                <a:gridCol w="2756124"/>
                <a:gridCol w="1219200"/>
                <a:gridCol w="1371600"/>
                <a:gridCol w="1143000"/>
                <a:gridCol w="1143007"/>
              </a:tblGrid>
              <a:tr h="285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No.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Kegiatan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>
                          <a:latin typeface="Times New Roman"/>
                          <a:ea typeface="Times New Roman"/>
                        </a:rPr>
                        <a:t>Des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>
                          <a:latin typeface="Times New Roman"/>
                          <a:ea typeface="Times New Roman"/>
                        </a:rPr>
                        <a:t>Januari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>
                          <a:latin typeface="Times New Roman"/>
                          <a:ea typeface="Times New Roman"/>
                        </a:rPr>
                        <a:t>Pebruari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Maret</a:t>
                      </a:r>
                      <a:endParaRPr lang="id-ID" sz="1600" b="1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Intern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18 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 dng sekolah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Pengadaan buku pedoman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1-13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Pendaftaran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>
                          <a:latin typeface="Times New Roman"/>
                          <a:ea typeface="Times New Roman"/>
                        </a:rPr>
                        <a:t>Magang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22-31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Distribusi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1-10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Pembekalan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mahasiswa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   12-24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Penyerahan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Pelaksanaan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>
                          <a:latin typeface="Times New Roman"/>
                          <a:ea typeface="Times New Roman"/>
                        </a:rPr>
                        <a:t>Magang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9---21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Monitoring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9---21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Penyusunan laporan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23-28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10.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>
                          <a:latin typeface="Times New Roman"/>
                          <a:ea typeface="Times New Roman"/>
                        </a:rPr>
                        <a:t>Presentasi laporan dan Penilaian</a:t>
                      </a: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2-14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3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Penyerahan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Lab Micro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8002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JADWAL PELAKSANAAN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MAGANG 2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FKIP UMS </a:t>
            </a:r>
            <a:endParaRPr kumimoji="0" lang="id-ID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TAHUN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AKADEMIK 2014/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382000" cy="4876799"/>
        </p:xfrm>
        <a:graphic>
          <a:graphicData uri="http://schemas.openxmlformats.org/drawingml/2006/table">
            <a:tbl>
              <a:tblPr/>
              <a:tblGrid>
                <a:gridCol w="525075"/>
                <a:gridCol w="2827725"/>
                <a:gridCol w="1005840"/>
                <a:gridCol w="1005840"/>
                <a:gridCol w="938784"/>
                <a:gridCol w="1139952"/>
                <a:gridCol w="938784"/>
              </a:tblGrid>
              <a:tr h="315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No.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Kegiatan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Juni </a:t>
                      </a:r>
                      <a:endParaRPr lang="id-ID" sz="1600" b="1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Juli 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Agustus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September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b="1" dirty="0" smtClean="0">
                          <a:latin typeface="Times New Roman"/>
                          <a:ea typeface="Times New Roman"/>
                        </a:rPr>
                        <a:t>Oktober</a:t>
                      </a:r>
                      <a:endParaRPr lang="id-ID" sz="1600" b="1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Intern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27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2.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Rapat koordinasi  dng sekolah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Pengadaan buku pedoman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1------30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Pendaftaran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>
                          <a:latin typeface="Times New Roman"/>
                          <a:ea typeface="Times New Roman"/>
                        </a:rPr>
                        <a:t>Magang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         29--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--4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5.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Distribusi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  <a:defRPr/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5----24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Pembekalan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 mahasiswa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27--31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7.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Penyerahan mahasiswa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1-8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Pelaksanaan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>
                          <a:latin typeface="Times New Roman"/>
                          <a:ea typeface="Times New Roman"/>
                        </a:rPr>
                        <a:t>Magang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1------31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9.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Monitoring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1------31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11.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Penyusunan laporan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1-6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10.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Penilaian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7-13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0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16.</a:t>
                      </a:r>
                      <a:endParaRPr lang="id-ID" sz="160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Penyerahan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nilai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ke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Lab Micro</a:t>
                      </a:r>
                      <a:endParaRPr lang="id-ID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r>
                        <a:rPr lang="id-ID" sz="1600" dirty="0" smtClean="0"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228600" algn="l"/>
                          <a:tab pos="457200" algn="l"/>
                          <a:tab pos="800100" algn="l"/>
                          <a:tab pos="285750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5842" marR="65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8002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JADWAL PELAKSANAAN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MAGANG 3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FKIP UMS </a:t>
            </a:r>
            <a:endParaRPr kumimoji="0" lang="id-ID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TAHUN 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AKADEMIK 2014/</a:t>
            </a:r>
            <a:r>
              <a:rPr kumimoji="0" 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r"/>
                <a:tab pos="457200" algn="r"/>
                <a:tab pos="800100" algn="r"/>
                <a:tab pos="2743200" algn="ctr"/>
                <a:tab pos="2857500" algn="r"/>
                <a:tab pos="5486400" algn="r"/>
              </a:tabLst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5800" y="3810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mendaftar Magang 1 di Lab Micro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352800" y="3810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Lab Micro Melakukan Distribusi mahasiswa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172200" y="381000"/>
            <a:ext cx="2362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mendapat pembekalan dari DPM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6248400" y="2133600"/>
            <a:ext cx="25908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Berangkat ke Sekolah Magang 1.</a:t>
            </a:r>
          </a:p>
          <a:p>
            <a:pPr algn="ctr"/>
            <a:r>
              <a:rPr lang="id-ID" dirty="0" smtClean="0"/>
              <a:t>Di sekolah Kepala Sekolah memberikan briefing tentang: </a:t>
            </a:r>
          </a:p>
          <a:p>
            <a:pPr marL="342900" indent="-342900">
              <a:buAutoNum type="arabicPeriod"/>
            </a:pPr>
            <a:r>
              <a:rPr lang="id-ID" dirty="0" smtClean="0"/>
              <a:t>Kondisi dan budaya Sekolah.</a:t>
            </a:r>
          </a:p>
          <a:p>
            <a:pPr marL="342900" indent="-342900">
              <a:buAutoNum type="arabicPeriod"/>
            </a:pPr>
            <a:r>
              <a:rPr lang="id-ID" dirty="0" smtClean="0"/>
              <a:t>Pelaksanaan Observasi Kelas.</a:t>
            </a:r>
            <a:endParaRPr lang="id-ID" dirty="0"/>
          </a:p>
        </p:txBody>
      </p:sp>
      <p:sp>
        <p:nvSpPr>
          <p:cNvPr id="8" name="Rounded Rectangle 7"/>
          <p:cNvSpPr/>
          <p:nvPr/>
        </p:nvSpPr>
        <p:spPr>
          <a:xfrm>
            <a:off x="3429000" y="1752600"/>
            <a:ext cx="21336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Melaksanakan Magang 1 meliputi: </a:t>
            </a:r>
          </a:p>
          <a:p>
            <a:pPr marL="342900" indent="-342900">
              <a:buAutoNum type="arabicPeriod"/>
            </a:pPr>
            <a:r>
              <a:rPr lang="id-ID" dirty="0" smtClean="0"/>
              <a:t>Observasi Lapangan</a:t>
            </a:r>
          </a:p>
          <a:p>
            <a:pPr marL="342900" indent="-342900">
              <a:buAutoNum type="arabicPeriod"/>
            </a:pPr>
            <a:r>
              <a:rPr lang="id-ID" dirty="0" smtClean="0"/>
              <a:t>Observasi Kelas (Mapel Bebas)</a:t>
            </a:r>
          </a:p>
          <a:p>
            <a:pPr marL="342900" indent="-342900">
              <a:buAutoNum type="arabicPeriod"/>
            </a:pPr>
            <a:r>
              <a:rPr lang="id-ID" dirty="0" smtClean="0"/>
              <a:t>Kegiatan Persekolahan</a:t>
            </a:r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9" name="Rounded Rectangle 8"/>
          <p:cNvSpPr/>
          <p:nvPr/>
        </p:nvSpPr>
        <p:spPr>
          <a:xfrm>
            <a:off x="838200" y="22098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Menulis laporan Magang 1</a:t>
            </a:r>
            <a:endParaRPr lang="id-ID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" y="4419600"/>
            <a:ext cx="23622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Mempresentasikan Hasil Magang Berupa laporan Observasi dan Kesan Pesan Budaya Sekolah</a:t>
            </a:r>
            <a:endParaRPr lang="id-ID" dirty="0"/>
          </a:p>
        </p:txBody>
      </p:sp>
      <p:sp>
        <p:nvSpPr>
          <p:cNvPr id="11" name="Rounded Rectangle 10"/>
          <p:cNvSpPr/>
          <p:nvPr/>
        </p:nvSpPr>
        <p:spPr>
          <a:xfrm>
            <a:off x="3429000" y="51054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Melakukan Penilaian dari seluruh aspek</a:t>
            </a:r>
            <a:endParaRPr lang="id-ID" dirty="0"/>
          </a:p>
        </p:txBody>
      </p:sp>
      <p:sp>
        <p:nvSpPr>
          <p:cNvPr id="12" name="Rounded Rectangle 11"/>
          <p:cNvSpPr/>
          <p:nvPr/>
        </p:nvSpPr>
        <p:spPr>
          <a:xfrm>
            <a:off x="6324600" y="51054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Menyerahkan Nilai mahasiswa ke Lab Micro</a:t>
            </a:r>
            <a:endParaRPr lang="id-ID" dirty="0"/>
          </a:p>
        </p:txBody>
      </p:sp>
      <p:sp>
        <p:nvSpPr>
          <p:cNvPr id="13" name="Right Arrow 12"/>
          <p:cNvSpPr/>
          <p:nvPr/>
        </p:nvSpPr>
        <p:spPr>
          <a:xfrm>
            <a:off x="2590800" y="762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5334000" y="838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ight Arrow 14"/>
          <p:cNvSpPr/>
          <p:nvPr/>
        </p:nvSpPr>
        <p:spPr>
          <a:xfrm>
            <a:off x="2743200" y="5638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ight Arrow 15"/>
          <p:cNvSpPr/>
          <p:nvPr/>
        </p:nvSpPr>
        <p:spPr>
          <a:xfrm>
            <a:off x="5638800" y="5715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Down Arrow 16"/>
          <p:cNvSpPr/>
          <p:nvPr/>
        </p:nvSpPr>
        <p:spPr>
          <a:xfrm>
            <a:off x="7391400" y="1676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1524000" y="3505200"/>
            <a:ext cx="3048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ight Arrow 18"/>
          <p:cNvSpPr/>
          <p:nvPr/>
        </p:nvSpPr>
        <p:spPr>
          <a:xfrm>
            <a:off x="55626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27432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5800" y="2286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mendaftar Magang 2 di Lab Micro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352800" y="2286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Lab Micro Melakukan Distribusi mahasiswa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172200" y="2286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mendapat pembekalan dari DPM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6477000" y="2133600"/>
            <a:ext cx="2209800" cy="213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Berangkat ke Sekolah Magang 2. Kepala Sekolah mendistribusikan sesuai mapel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84756" y="1600200"/>
            <a:ext cx="2406444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Melaksanakan Magang 2 meliputi: </a:t>
            </a:r>
          </a:p>
          <a:p>
            <a:pPr marL="342900" indent="-342900">
              <a:buAutoNum type="arabicPeriod"/>
            </a:pPr>
            <a:r>
              <a:rPr lang="id-ID" dirty="0" smtClean="0"/>
              <a:t>Menyusun RPP dengan Guru Mapel</a:t>
            </a:r>
          </a:p>
          <a:p>
            <a:pPr marL="342900" indent="-342900">
              <a:buAutoNum type="arabicPeriod"/>
            </a:pPr>
            <a:r>
              <a:rPr lang="id-ID" dirty="0" smtClean="0"/>
              <a:t>Konsultasi RPP dengan guru mapel</a:t>
            </a:r>
          </a:p>
          <a:p>
            <a:pPr marL="342900" indent="-342900">
              <a:buAutoNum type="arabicPeriod"/>
            </a:pPr>
            <a:r>
              <a:rPr lang="id-ID" dirty="0" smtClean="0"/>
              <a:t>Observasi Kelas sesuai Mapel</a:t>
            </a:r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9" name="Rounded Rectangle 8"/>
          <p:cNvSpPr/>
          <p:nvPr/>
        </p:nvSpPr>
        <p:spPr>
          <a:xfrm>
            <a:off x="838200" y="22098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Menulis laporan Magang 2</a:t>
            </a:r>
            <a:endParaRPr lang="id-ID" dirty="0"/>
          </a:p>
        </p:txBody>
      </p:sp>
      <p:sp>
        <p:nvSpPr>
          <p:cNvPr id="10" name="Rounded Rectangle 9"/>
          <p:cNvSpPr/>
          <p:nvPr/>
        </p:nvSpPr>
        <p:spPr>
          <a:xfrm>
            <a:off x="533400" y="5181600"/>
            <a:ext cx="22098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Mempresentasikan Hasil Magang berupa Perangkat Pembelajaran</a:t>
            </a:r>
            <a:endParaRPr lang="id-ID" dirty="0"/>
          </a:p>
        </p:txBody>
      </p:sp>
      <p:sp>
        <p:nvSpPr>
          <p:cNvPr id="11" name="Rounded Rectangle 10"/>
          <p:cNvSpPr/>
          <p:nvPr/>
        </p:nvSpPr>
        <p:spPr>
          <a:xfrm>
            <a:off x="3429000" y="52578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Melakukan Penilaian dari seluruh aspek</a:t>
            </a:r>
            <a:endParaRPr lang="id-ID" dirty="0"/>
          </a:p>
        </p:txBody>
      </p:sp>
      <p:sp>
        <p:nvSpPr>
          <p:cNvPr id="12" name="Rounded Rectangle 11"/>
          <p:cNvSpPr/>
          <p:nvPr/>
        </p:nvSpPr>
        <p:spPr>
          <a:xfrm>
            <a:off x="6324600" y="52578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Menyerahkan Nilai mahasiswa ke Lab Micro</a:t>
            </a:r>
            <a:endParaRPr lang="id-ID" dirty="0"/>
          </a:p>
        </p:txBody>
      </p:sp>
      <p:sp>
        <p:nvSpPr>
          <p:cNvPr id="13" name="Right Arrow 12"/>
          <p:cNvSpPr/>
          <p:nvPr/>
        </p:nvSpPr>
        <p:spPr>
          <a:xfrm>
            <a:off x="2590800" y="6096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5334000" y="685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ight Arrow 14"/>
          <p:cNvSpPr/>
          <p:nvPr/>
        </p:nvSpPr>
        <p:spPr>
          <a:xfrm>
            <a:off x="2743200" y="5791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ight Arrow 15"/>
          <p:cNvSpPr/>
          <p:nvPr/>
        </p:nvSpPr>
        <p:spPr>
          <a:xfrm>
            <a:off x="5638800" y="5867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Down Arrow 16"/>
          <p:cNvSpPr/>
          <p:nvPr/>
        </p:nvSpPr>
        <p:spPr>
          <a:xfrm>
            <a:off x="7086600" y="16764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1524000" y="3505200"/>
            <a:ext cx="3048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ight Arrow 18"/>
          <p:cNvSpPr/>
          <p:nvPr/>
        </p:nvSpPr>
        <p:spPr>
          <a:xfrm>
            <a:off x="57912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27432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Level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Magang 1</a:t>
            </a:r>
          </a:p>
          <a:p>
            <a:pPr lvl="1"/>
            <a:r>
              <a:rPr lang="id-ID" dirty="0" smtClean="0"/>
              <a:t>1 SKS</a:t>
            </a:r>
          </a:p>
          <a:p>
            <a:pPr lvl="1"/>
            <a:r>
              <a:rPr lang="id-ID" dirty="0" smtClean="0"/>
              <a:t>Akhir semester 3/awal semester 4</a:t>
            </a:r>
          </a:p>
          <a:p>
            <a:r>
              <a:rPr lang="id-ID" dirty="0" smtClean="0"/>
              <a:t>Magang 2</a:t>
            </a:r>
          </a:p>
          <a:p>
            <a:pPr lvl="1"/>
            <a:r>
              <a:rPr lang="id-ID" dirty="0" smtClean="0"/>
              <a:t>1 sks</a:t>
            </a:r>
          </a:p>
          <a:p>
            <a:pPr lvl="1"/>
            <a:r>
              <a:rPr lang="id-ID" dirty="0" smtClean="0"/>
              <a:t>Akhir semester 5/awal semester 6</a:t>
            </a:r>
          </a:p>
          <a:p>
            <a:r>
              <a:rPr lang="id-ID" dirty="0" smtClean="0"/>
              <a:t>Magang 3</a:t>
            </a:r>
          </a:p>
          <a:p>
            <a:pPr lvl="1"/>
            <a:r>
              <a:rPr lang="id-ID" dirty="0" smtClean="0"/>
              <a:t>2 sks</a:t>
            </a:r>
          </a:p>
          <a:p>
            <a:pPr lvl="1"/>
            <a:r>
              <a:rPr lang="id-ID" dirty="0" smtClean="0"/>
              <a:t>Awal Semester 7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5800" y="3810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mendaftar Magang 3 di Lab Micro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3352800" y="3810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Lab Micro Melakukan Distribusi mahasiswa</a:t>
            </a:r>
            <a:endParaRPr lang="id-ID" dirty="0"/>
          </a:p>
        </p:txBody>
      </p:sp>
      <p:sp>
        <p:nvSpPr>
          <p:cNvPr id="6" name="Rounded Rectangle 5"/>
          <p:cNvSpPr/>
          <p:nvPr/>
        </p:nvSpPr>
        <p:spPr>
          <a:xfrm>
            <a:off x="6477000" y="381000"/>
            <a:ext cx="2057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mendapat pembekalan dari DPM</a:t>
            </a:r>
            <a:endParaRPr lang="id-ID" dirty="0"/>
          </a:p>
        </p:txBody>
      </p:sp>
      <p:sp>
        <p:nvSpPr>
          <p:cNvPr id="7" name="Rounded Rectangle 6"/>
          <p:cNvSpPr/>
          <p:nvPr/>
        </p:nvSpPr>
        <p:spPr>
          <a:xfrm>
            <a:off x="6781800" y="21336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Diserahkan ke Sekolah Magang 3</a:t>
            </a:r>
            <a:endParaRPr lang="id-ID" dirty="0"/>
          </a:p>
        </p:txBody>
      </p:sp>
      <p:sp>
        <p:nvSpPr>
          <p:cNvPr id="8" name="Rounded Rectangle 7"/>
          <p:cNvSpPr/>
          <p:nvPr/>
        </p:nvSpPr>
        <p:spPr>
          <a:xfrm>
            <a:off x="3429000" y="1828800"/>
            <a:ext cx="2362200" cy="32004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Melaksanakan Magang 3 meliputi: </a:t>
            </a:r>
          </a:p>
          <a:p>
            <a:pPr marL="342900" indent="-342900">
              <a:buAutoNum type="arabicPeriod"/>
            </a:pPr>
            <a:r>
              <a:rPr lang="id-ID" dirty="0" smtClean="0"/>
              <a:t>Team Teaching dengan guru mapel</a:t>
            </a:r>
          </a:p>
          <a:p>
            <a:pPr marL="342900" indent="-342900">
              <a:buAutoNum type="arabicPeriod"/>
            </a:pPr>
            <a:r>
              <a:rPr lang="id-ID" dirty="0" smtClean="0"/>
              <a:t>Sebagian observasi kelas</a:t>
            </a:r>
          </a:p>
          <a:p>
            <a:pPr marL="342900" indent="-342900">
              <a:buAutoNum type="arabicPeriod"/>
            </a:pPr>
            <a:r>
              <a:rPr lang="id-ID" dirty="0" smtClean="0"/>
              <a:t>Kegiatan Persekolahan</a:t>
            </a:r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9" name="Rounded Rectangle 8"/>
          <p:cNvSpPr/>
          <p:nvPr/>
        </p:nvSpPr>
        <p:spPr>
          <a:xfrm>
            <a:off x="838200" y="2209800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Menulis laporan Magang 3</a:t>
            </a:r>
            <a:endParaRPr lang="id-ID" dirty="0"/>
          </a:p>
        </p:txBody>
      </p:sp>
      <p:sp>
        <p:nvSpPr>
          <p:cNvPr id="10" name="Rounded Rectangle 9"/>
          <p:cNvSpPr/>
          <p:nvPr/>
        </p:nvSpPr>
        <p:spPr>
          <a:xfrm>
            <a:off x="533400" y="51054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Mahasiswa Menyerahkan Laporan Magang  tentang Aktivitas di Sekolah</a:t>
            </a:r>
            <a:endParaRPr lang="id-ID" dirty="0"/>
          </a:p>
        </p:txBody>
      </p:sp>
      <p:sp>
        <p:nvSpPr>
          <p:cNvPr id="11" name="Rounded Rectangle 10"/>
          <p:cNvSpPr/>
          <p:nvPr/>
        </p:nvSpPr>
        <p:spPr>
          <a:xfrm>
            <a:off x="3429000" y="51054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Melakukan Penilaian dari seluruh aspek</a:t>
            </a:r>
            <a:endParaRPr lang="id-ID" dirty="0"/>
          </a:p>
        </p:txBody>
      </p:sp>
      <p:sp>
        <p:nvSpPr>
          <p:cNvPr id="12" name="Rounded Rectangle 11"/>
          <p:cNvSpPr/>
          <p:nvPr/>
        </p:nvSpPr>
        <p:spPr>
          <a:xfrm>
            <a:off x="6324600" y="5105400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DPM Menyerahkan Nilai mahasiswa ke Lab Micro</a:t>
            </a:r>
            <a:endParaRPr lang="id-ID" dirty="0"/>
          </a:p>
        </p:txBody>
      </p:sp>
      <p:sp>
        <p:nvSpPr>
          <p:cNvPr id="13" name="Right Arrow 12"/>
          <p:cNvSpPr/>
          <p:nvPr/>
        </p:nvSpPr>
        <p:spPr>
          <a:xfrm>
            <a:off x="2590800" y="762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5334000" y="8382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ight Arrow 14"/>
          <p:cNvSpPr/>
          <p:nvPr/>
        </p:nvSpPr>
        <p:spPr>
          <a:xfrm>
            <a:off x="2743200" y="56388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ight Arrow 15"/>
          <p:cNvSpPr/>
          <p:nvPr/>
        </p:nvSpPr>
        <p:spPr>
          <a:xfrm>
            <a:off x="5638800" y="57150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Down Arrow 16"/>
          <p:cNvSpPr/>
          <p:nvPr/>
        </p:nvSpPr>
        <p:spPr>
          <a:xfrm>
            <a:off x="7543800" y="1752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1524000" y="3505200"/>
            <a:ext cx="304800" cy="15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ight Arrow 18"/>
          <p:cNvSpPr/>
          <p:nvPr/>
        </p:nvSpPr>
        <p:spPr>
          <a:xfrm>
            <a:off x="60198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2743200" y="2667000"/>
            <a:ext cx="609600" cy="304800"/>
          </a:xfrm>
          <a:prstGeom prst="rightArrow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Magang 1</a:t>
            </a:r>
          </a:p>
          <a:p>
            <a:pPr lvl="1"/>
            <a:r>
              <a:rPr lang="id-ID" dirty="0" smtClean="0"/>
              <a:t>Membangun landasan jatidiri pendidik dan memantapkan kompetensi akademik kependidikan</a:t>
            </a:r>
          </a:p>
          <a:p>
            <a:r>
              <a:rPr lang="id-ID" dirty="0" smtClean="0"/>
              <a:t>Magang 2</a:t>
            </a:r>
          </a:p>
          <a:p>
            <a:pPr lvl="1"/>
            <a:r>
              <a:rPr lang="id-ID" dirty="0" smtClean="0"/>
              <a:t>Memantapkan kompetensi akademik kependidikan dan kaitannya dengan kompetensi akademik bidang studi dan memantapkan kemampuan awal calon guru mengembangkan perangkat pembelajaran </a:t>
            </a:r>
          </a:p>
          <a:p>
            <a:r>
              <a:rPr lang="id-ID" dirty="0" smtClean="0"/>
              <a:t>Magang 3</a:t>
            </a:r>
          </a:p>
          <a:p>
            <a:pPr lvl="1"/>
            <a:r>
              <a:rPr lang="id-ID" dirty="0" smtClean="0"/>
              <a:t>Menyiapkan kemampuan awal proses pembelajaran pada bidang bidang tertentu </a:t>
            </a:r>
          </a:p>
          <a:p>
            <a:pPr lvl="1"/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Aktivitas Mahasiswa pada Magang 1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Pengamatan langsung kultur sekolah.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Pengamatan untuk membangun kompetensi dasar Pedagogik, Kepribadian, dan Sosial.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Pengamatan untuk memperkuat pemahaman peserta didik.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Pengamatan langsung proses pembelajaran di kelas.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Refleksi hasil pengamatan </a:t>
            </a:r>
            <a:r>
              <a:rPr lang="id-ID" smtClean="0"/>
              <a:t>proses pembelajaran</a:t>
            </a:r>
            <a:r>
              <a:rPr lang="id-ID" dirty="0"/>
              <a:t>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Magang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Observasi fisik sekolah dan interaksi warga sekolah</a:t>
            </a:r>
          </a:p>
          <a:p>
            <a:r>
              <a:rPr lang="id-ID" dirty="0" smtClean="0"/>
              <a:t>Wawancara dengan kepala/waka sekolah</a:t>
            </a:r>
          </a:p>
          <a:p>
            <a:r>
              <a:rPr lang="id-ID" dirty="0" smtClean="0"/>
              <a:t>Wawancara dengan guru sekolah</a:t>
            </a:r>
          </a:p>
          <a:p>
            <a:r>
              <a:rPr lang="id-ID" dirty="0" smtClean="0"/>
              <a:t>Wawancara dengan siswa sekolah</a:t>
            </a:r>
          </a:p>
          <a:p>
            <a:r>
              <a:rPr lang="id-ID" dirty="0" smtClean="0"/>
              <a:t>Wawancara dengan Ka TU/staf administrasi sekolah</a:t>
            </a:r>
          </a:p>
          <a:p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persekolahan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Untuk menggali info:</a:t>
            </a:r>
          </a:p>
          <a:p>
            <a:pPr marL="514350" indent="-514350">
              <a:buAutoNum type="arabicPeriod"/>
            </a:pPr>
            <a:r>
              <a:rPr lang="id-ID" dirty="0" smtClean="0"/>
              <a:t>Analisis situasi sekolah.</a:t>
            </a:r>
          </a:p>
          <a:p>
            <a:pPr marL="514350" indent="-514350">
              <a:buAutoNum type="arabicPeriod"/>
            </a:pPr>
            <a:r>
              <a:rPr lang="id-ID" dirty="0" smtClean="0"/>
              <a:t>Interaksi seluruh subyek sekolah.</a:t>
            </a:r>
          </a:p>
          <a:p>
            <a:pPr marL="514350" indent="-514350">
              <a:buAutoNum type="arabicPeriod"/>
            </a:pPr>
            <a:r>
              <a:rPr lang="id-ID" dirty="0" smtClean="0"/>
              <a:t>Bagaimana mencapai visi misi sekolah.</a:t>
            </a:r>
          </a:p>
          <a:p>
            <a:pPr marL="514350" indent="-514350">
              <a:buAutoNum type="arabicPeriod"/>
            </a:pPr>
            <a:r>
              <a:rPr lang="id-ID" dirty="0" smtClean="0"/>
              <a:t>Sejauh mana ketercapaian tujuan sekolah.</a:t>
            </a:r>
          </a:p>
          <a:p>
            <a:pPr marL="514350" indent="-514350">
              <a:buAutoNum type="arabicPeriod"/>
            </a:pPr>
            <a:r>
              <a:rPr lang="id-ID" dirty="0" smtClean="0"/>
              <a:t>Bagaimana kerangka pendidikan di sekolah.</a:t>
            </a:r>
          </a:p>
          <a:p>
            <a:pPr marL="514350" indent="-514350">
              <a:buAutoNum type="arabicPeriod"/>
            </a:pPr>
            <a:r>
              <a:rPr lang="id-ID" dirty="0" smtClean="0"/>
              <a:t>K</a:t>
            </a:r>
            <a:r>
              <a:rPr lang="en-US" dirty="0" err="1" smtClean="0"/>
              <a:t>egiatan</a:t>
            </a:r>
            <a:r>
              <a:rPr lang="en-US" dirty="0" smtClean="0"/>
              <a:t> </a:t>
            </a:r>
            <a:r>
              <a:rPr lang="en-US" dirty="0" err="1" smtClean="0"/>
              <a:t>persekolahan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Skenario Pelaksanaan Magang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Pada akhir semester 3/awal semester 4 (Tanggal  26 jan-7 Peb)</a:t>
            </a:r>
          </a:p>
          <a:p>
            <a:r>
              <a:rPr lang="id-ID" dirty="0" smtClean="0"/>
              <a:t>Dibimbing oleh DPM (Dosen Pembimbing Magang)</a:t>
            </a:r>
          </a:p>
          <a:p>
            <a:r>
              <a:rPr lang="id-ID" dirty="0" smtClean="0"/>
              <a:t>Evaluasi portfolio dan presentasi laporan dalam diskusi kelas.</a:t>
            </a:r>
          </a:p>
          <a:p>
            <a:r>
              <a:rPr lang="id-ID" dirty="0" smtClean="0"/>
              <a:t>Tempat Pelaksanaan di sekolah lab/mitra, sementara diskusi hasil dilaksanakan di kampus.</a:t>
            </a:r>
          </a:p>
          <a:p>
            <a:r>
              <a:rPr lang="id-ID" dirty="0" smtClean="0"/>
              <a:t>Instrumen yang diperlukan:</a:t>
            </a:r>
          </a:p>
          <a:p>
            <a:pPr lvl="1"/>
            <a:r>
              <a:rPr lang="id-ID" dirty="0" smtClean="0"/>
              <a:t>Buku Panduan Magang I.</a:t>
            </a:r>
          </a:p>
          <a:p>
            <a:r>
              <a:rPr lang="id-ID" dirty="0" smtClean="0"/>
              <a:t>Waktu Pelaksanaan 10 hari/2 minggu (1 sks)</a:t>
            </a:r>
          </a:p>
          <a:p>
            <a:r>
              <a:rPr lang="id-ID" dirty="0" smtClean="0"/>
              <a:t>Materi magang sesuai buku panduan (observasi sekolah, observasi kelas, dan kegiatan persekolahan)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Ketentuan dan Prasyarat Magang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SKS minimal 60 SKS</a:t>
            </a:r>
          </a:p>
          <a:p>
            <a:r>
              <a:rPr lang="id-ID" dirty="0" smtClean="0"/>
              <a:t>Mata Kuliah yang sudah ditempuh: </a:t>
            </a:r>
          </a:p>
          <a:p>
            <a:pPr lvl="1"/>
            <a:r>
              <a:rPr lang="id-ID" dirty="0" smtClean="0"/>
              <a:t>Filsafat /Landasan Pendidikan</a:t>
            </a:r>
          </a:p>
          <a:p>
            <a:pPr lvl="1"/>
            <a:r>
              <a:rPr lang="id-ID" dirty="0" smtClean="0"/>
              <a:t>Perkembangan Peserta Didik/Psikologi Pendidikan</a:t>
            </a:r>
          </a:p>
          <a:p>
            <a:pPr lvl="1"/>
            <a:r>
              <a:rPr lang="id-ID" dirty="0" smtClean="0"/>
              <a:t>Mata Kuliah kependidikan yang ada di semester 1 dan 2</a:t>
            </a:r>
          </a:p>
          <a:p>
            <a:r>
              <a:rPr lang="id-ID" dirty="0" smtClean="0"/>
              <a:t>IPK minimal: 2</a:t>
            </a:r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 smtClean="0"/>
              <a:t>Aktivitas Mahasiswa pada Magang 2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Menelaah kurikulum dan perangkat pembelajaran yang digunakan guru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Menelaah strategi pembelajaran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Menelaah sistem evaluasi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Merancang RPP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Mengembangkan media pembelajaran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Mengembangkan bahan ajar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Mengembangkan perangkat evaluasi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Teknik Magang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Mengamati RPP guru bidang studi.</a:t>
            </a:r>
          </a:p>
          <a:p>
            <a:r>
              <a:rPr lang="id-ID" dirty="0" smtClean="0"/>
              <a:t>Menyusun RPP dan mengkonsultasikan pada guru bidang studi.</a:t>
            </a:r>
          </a:p>
          <a:p>
            <a:r>
              <a:rPr lang="id-ID" dirty="0" smtClean="0"/>
              <a:t>Mengobservasi proses pembelajaran yang dilakukan oleh guru bidang studi.</a:t>
            </a:r>
          </a:p>
          <a:p>
            <a:r>
              <a:rPr lang="id-ID" dirty="0" smtClean="0"/>
              <a:t>Ketika mengobservasi sekaligus mengisi cek-list terkait RPP dan implementasi.</a:t>
            </a:r>
          </a:p>
          <a:p>
            <a:r>
              <a:rPr lang="id-ID" dirty="0" smtClean="0"/>
              <a:t>Membuat tulisan kritis tentang Penyusunan RPP dan Implementasi yang dilakukan oleh guru.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1721</TotalTime>
  <Words>1259</Words>
  <Application>Microsoft Office PowerPoint</Application>
  <PresentationFormat>On-screen Show (4:3)</PresentationFormat>
  <Paragraphs>288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Mata kuliah Magang  (Pengganti PPL reguler)</vt:lpstr>
      <vt:lpstr>Level</vt:lpstr>
      <vt:lpstr>Tujuan</vt:lpstr>
      <vt:lpstr>Aktivitas Mahasiswa pada Magang 1</vt:lpstr>
      <vt:lpstr>Teknik Magang I</vt:lpstr>
      <vt:lpstr>Skenario Pelaksanaan Magang 1</vt:lpstr>
      <vt:lpstr>Ketentuan dan Prasyarat Magang 1</vt:lpstr>
      <vt:lpstr>Aktivitas Mahasiswa pada Magang 2</vt:lpstr>
      <vt:lpstr>Teknik Magang 2</vt:lpstr>
      <vt:lpstr>Skenario pelaksanaan Magang 2</vt:lpstr>
      <vt:lpstr>Aktivitas Mahasiswa pada Magang 3</vt:lpstr>
      <vt:lpstr>Teknik Magang 3</vt:lpstr>
      <vt:lpstr>Skenario pelaksanaan</vt:lpstr>
      <vt:lpstr>Perlu Kesepakatan Jurusan dan Fakultas:</vt:lpstr>
      <vt:lpstr>Slide 15</vt:lpstr>
      <vt:lpstr>Slide 16</vt:lpstr>
      <vt:lpstr>Slide 17</vt:lpstr>
      <vt:lpstr>Slide 18</vt:lpstr>
      <vt:lpstr>Slide 19</vt:lpstr>
      <vt:lpstr>Slide 20</vt:lpstr>
    </vt:vector>
  </TitlesOfParts>
  <Company>Microsoft Windows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kuliah Magang  (Pengganti PPL reguler)</dc:title>
  <dc:creator>Power User Windows</dc:creator>
  <cp:lastModifiedBy>MICRO TEACHING</cp:lastModifiedBy>
  <cp:revision>32</cp:revision>
  <dcterms:created xsi:type="dcterms:W3CDTF">2014-05-18T04:19:58Z</dcterms:created>
  <dcterms:modified xsi:type="dcterms:W3CDTF">2014-11-20T05:48:01Z</dcterms:modified>
</cp:coreProperties>
</file>